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89" r:id="rId3"/>
    <p:sldId id="291" r:id="rId4"/>
    <p:sldId id="290" r:id="rId5"/>
    <p:sldId id="292" r:id="rId6"/>
    <p:sldId id="293" r:id="rId7"/>
    <p:sldId id="296" r:id="rId8"/>
    <p:sldId id="301" r:id="rId9"/>
    <p:sldId id="294" r:id="rId10"/>
    <p:sldId id="295" r:id="rId11"/>
    <p:sldId id="297" r:id="rId12"/>
    <p:sldId id="298" r:id="rId13"/>
    <p:sldId id="299" r:id="rId14"/>
    <p:sldId id="300" r:id="rId15"/>
    <p:sldId id="302" r:id="rId16"/>
    <p:sldId id="303" r:id="rId17"/>
    <p:sldId id="304" r:id="rId18"/>
    <p:sldId id="319" r:id="rId19"/>
    <p:sldId id="305" r:id="rId20"/>
    <p:sldId id="306" r:id="rId21"/>
    <p:sldId id="307" r:id="rId22"/>
    <p:sldId id="308" r:id="rId23"/>
    <p:sldId id="309" r:id="rId24"/>
    <p:sldId id="317" r:id="rId25"/>
    <p:sldId id="310" r:id="rId26"/>
    <p:sldId id="311" r:id="rId27"/>
    <p:sldId id="312" r:id="rId28"/>
    <p:sldId id="313" r:id="rId29"/>
    <p:sldId id="314" r:id="rId30"/>
    <p:sldId id="320" r:id="rId31"/>
    <p:sldId id="321" r:id="rId32"/>
    <p:sldId id="315" r:id="rId33"/>
    <p:sldId id="322" r:id="rId34"/>
    <p:sldId id="323" r:id="rId35"/>
    <p:sldId id="316" r:id="rId36"/>
    <p:sldId id="318" r:id="rId37"/>
    <p:sldId id="324" r:id="rId38"/>
    <p:sldId id="325" r:id="rId39"/>
    <p:sldId id="327" r:id="rId40"/>
    <p:sldId id="328" r:id="rId41"/>
    <p:sldId id="329" r:id="rId42"/>
    <p:sldId id="326" r:id="rId43"/>
    <p:sldId id="330" r:id="rId44"/>
    <p:sldId id="259" r:id="rId45"/>
    <p:sldId id="257" r:id="rId46"/>
    <p:sldId id="260" r:id="rId47"/>
    <p:sldId id="288" r:id="rId48"/>
    <p:sldId id="271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6D3694-BF8F-444E-811B-81E7295FF8C9}" v="1094" dt="2024-01-18T17:47:19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0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0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0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0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03 – Compiler Theory and Formal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CFGs for Compilers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The CFG,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𝐺</m:t>
                    </m:r>
                  </m:oMath>
                </a14:m>
                <a:r>
                  <a:rPr lang="en-US" sz="3200" dirty="0"/>
                  <a:t>, consists of: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𝑁</m:t>
                    </m:r>
                  </m:oMath>
                </a14:m>
                <a:r>
                  <a:rPr lang="en-US" sz="2800" dirty="0"/>
                  <a:t>: Set of nonterminal symbols (elements start with an uppercase)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𝑇</m:t>
                    </m:r>
                  </m:oMath>
                </a14:m>
                <a:r>
                  <a:rPr lang="en-US" sz="2800" dirty="0"/>
                  <a:t>: Set of terminal symbols (elements start lowercased)</a:t>
                </a:r>
              </a:p>
              <a:p>
                <a:pPr lvl="1"/>
                <a:r>
                  <a:rPr lang="en-US" sz="2800" dirty="0"/>
                  <a:t>A start symbol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tart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800" b="0" i="1" dirty="0">
                  <a:latin typeface="MS Mincho" panose="02020609040205080304" pitchFamily="49" charset="-128"/>
                  <a:ea typeface="MS Mincho" panose="02020609040205080304" pitchFamily="49" charset="-128"/>
                </a:endParaRPr>
              </a:p>
              <a:p>
                <a:pPr lvl="1"/>
                <a:r>
                  <a:rPr lang="en-US" sz="2800" dirty="0"/>
                  <a:t>A set of rewrite rules of the form </a:t>
                </a:r>
                <a:r>
                  <a:rPr lang="en-US" sz="2800" dirty="0">
                    <a:solidFill>
                      <a:srgbClr val="C00000"/>
                    </a:solidFill>
                  </a:rPr>
                  <a:t>A ::=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/>
                  <a:t>where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400" i="1" dirty="0">
                  <a:solidFill>
                    <a:srgbClr val="C00000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US" sz="2400" dirty="0"/>
                  <a:t> is a sequence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sz="2400" dirty="0"/>
                  <a:t> 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sz="2400" dirty="0"/>
                  <a:t> (empty sequence)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614255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Formal Definition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The CFG,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𝐺</m:t>
                    </m:r>
                  </m:oMath>
                </a14:m>
                <a:r>
                  <a:rPr lang="en-US" sz="3200" dirty="0"/>
                  <a:t>, consists of: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𝑁</m:t>
                    </m:r>
                  </m:oMath>
                </a14:m>
                <a:r>
                  <a:rPr lang="en-US" sz="2800" dirty="0"/>
                  <a:t>: Set of nonterminal symbols (elements start with an uppercase)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𝑇</m:t>
                    </m:r>
                  </m:oMath>
                </a14:m>
                <a:r>
                  <a:rPr lang="en-US" sz="2800" dirty="0"/>
                  <a:t>: Set of terminal symbols (elements start lowercased)</a:t>
                </a:r>
              </a:p>
              <a:p>
                <a:pPr lvl="1"/>
                <a:r>
                  <a:rPr lang="en-US" sz="2800" dirty="0"/>
                  <a:t>A start symbol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tart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800" b="0" i="1" dirty="0">
                  <a:latin typeface="MS Mincho" panose="02020609040205080304" pitchFamily="49" charset="-128"/>
                  <a:ea typeface="MS Mincho" panose="02020609040205080304" pitchFamily="49" charset="-128"/>
                </a:endParaRPr>
              </a:p>
              <a:p>
                <a:pPr lvl="1"/>
                <a:r>
                  <a:rPr lang="en-US" sz="2800" dirty="0"/>
                  <a:t>A set of rewrite rules of the form </a:t>
                </a:r>
                <a:r>
                  <a:rPr lang="en-US" sz="2800" dirty="0">
                    <a:solidFill>
                      <a:srgbClr val="C00000"/>
                    </a:solidFill>
                  </a:rPr>
                  <a:t>A ::=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/>
                  <a:t>where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400" i="1" dirty="0">
                  <a:solidFill>
                    <a:srgbClr val="C00000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US" sz="2400" dirty="0"/>
                  <a:t> is a sequence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/>
                  <a:t> 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sz="2400" dirty="0"/>
                  <a:t> (empty sequence)</a:t>
                </a:r>
              </a:p>
              <a:p>
                <a:r>
                  <a:rPr lang="en-US" sz="3200" dirty="0"/>
                  <a:t>(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</a:rPr>
                  <a:t> </a:t>
                </a:r>
                <a:r>
                  <a:rPr lang="en-US" sz="3200" dirty="0"/>
                  <a:t>sequence is a</a:t>
                </a:r>
                <a:r>
                  <a:rPr lang="en-US" sz="3200" dirty="0">
                    <a:solidFill>
                      <a:srgbClr val="C00000"/>
                    </a:solidFill>
                  </a:rPr>
                  <a:t> T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</a:rPr>
                  <a:t>N </a:t>
                </a:r>
                <a:r>
                  <a:rPr lang="en-US" sz="3200" dirty="0"/>
                  <a:t>of fun to parse!)</a:t>
                </a:r>
              </a:p>
              <a:p>
                <a:r>
                  <a:rPr lang="en-US" sz="3200" dirty="0"/>
                  <a:t>PAUSE!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685801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Sentence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sentence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consists exclusively of terminal symbols</a:t>
                </a:r>
              </a:p>
              <a:p>
                <a:r>
                  <a:rPr lang="en-US" dirty="0"/>
                  <a:t>Consider a start symbol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b="0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b="0" dirty="0"/>
                  <a:t>We will say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yields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) </a:t>
                </a:r>
                <a:r>
                  <a:rPr lang="en-US" b="0" dirty="0"/>
                  <a:t>if…</a:t>
                </a:r>
              </a:p>
              <a:p>
                <a:pPr lvl="1"/>
                <a:r>
                  <a:rPr lang="en-US" dirty="0"/>
                  <a:t>When </a:t>
                </a:r>
                <a:r>
                  <a:rPr lang="en-US" dirty="0">
                    <a:solidFill>
                      <a:srgbClr val="C00000"/>
                    </a:solidFill>
                  </a:rPr>
                  <a:t>W ::=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b="0" dirty="0">
                    <a:solidFill>
                      <a:srgbClr val="C00000"/>
                    </a:solidFill>
                  </a:rPr>
                  <a:t> </a:t>
                </a:r>
                <a:r>
                  <a:rPr lang="en-US" b="0" dirty="0"/>
                  <a:t>is a rule in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b="0" dirty="0">
                    <a:solidFill>
                      <a:srgbClr val="C00000"/>
                    </a:solidFill>
                  </a:rPr>
                  <a:t> </a:t>
                </a:r>
                <a:r>
                  <a:rPr lang="en-US" b="0" dirty="0"/>
                  <a:t>(beta, gamma, omega) are sequences</a:t>
                </a:r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⇒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𝛽𝜔𝛾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>
                  <a:solidFill>
                    <a:srgbClr val="C00000"/>
                  </a:solidFill>
                </a:endParaRPr>
              </a:p>
              <a:p>
                <a:endParaRPr lang="en-US" dirty="0">
                  <a:solidFill>
                    <a:srgbClr val="C00000"/>
                  </a:solidFill>
                </a:endParaRPr>
              </a:p>
              <a:p>
                <a:endParaRPr lang="en-US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04254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Sentence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sentence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consists exclusively of terminal symbols</a:t>
                </a:r>
              </a:p>
              <a:p>
                <a:r>
                  <a:rPr lang="en-US" dirty="0"/>
                  <a:t>Consider a start symbol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b="0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b="0" dirty="0"/>
                  <a:t>We will say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b="0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/>
                  <a:t> yields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b="0" dirty="0"/>
                  <a:t>) if…</a:t>
                </a:r>
              </a:p>
              <a:p>
                <a:pPr lvl="1"/>
                <a:r>
                  <a:rPr lang="en-US" dirty="0"/>
                  <a:t>When </a:t>
                </a:r>
                <a:r>
                  <a:rPr lang="en-US" dirty="0">
                    <a:solidFill>
                      <a:srgbClr val="C00000"/>
                    </a:solidFill>
                  </a:rPr>
                  <a:t>W ::=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b="0" dirty="0">
                    <a:solidFill>
                      <a:srgbClr val="C00000"/>
                    </a:solidFill>
                  </a:rPr>
                  <a:t> </a:t>
                </a:r>
                <a:r>
                  <a:rPr lang="en-US" b="0" dirty="0"/>
                  <a:t>is a rule in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b="0" dirty="0">
                    <a:solidFill>
                      <a:srgbClr val="C00000"/>
                    </a:solidFill>
                  </a:rPr>
                  <a:t> </a:t>
                </a:r>
                <a:r>
                  <a:rPr lang="en-US" b="0" dirty="0"/>
                  <a:t>(beta, gamma, omega) are sequences</a:t>
                </a:r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⇒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𝛽𝜔𝛾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>
                  <a:solidFill>
                    <a:srgbClr val="C00000"/>
                  </a:solidFill>
                </a:endParaRPr>
              </a:p>
              <a:p>
                <a:r>
                  <a:rPr lang="en-US" dirty="0"/>
                  <a:t>The sentence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is generated when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dirty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dirty="0"/>
              </a:p>
              <a:p>
                <a:endParaRPr lang="en-US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76855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Context-Free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L(G) </a:t>
                </a:r>
                <a:r>
                  <a:rPr lang="en-US" dirty="0"/>
                  <a:t>is the set of ALL sentences generated by </a:t>
                </a:r>
                <a:r>
                  <a:rPr lang="en-US" dirty="0">
                    <a:solidFill>
                      <a:srgbClr val="C00000"/>
                    </a:solidFill>
                  </a:rPr>
                  <a:t>G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522364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Context-Free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L(G) </a:t>
                </a:r>
                <a:r>
                  <a:rPr lang="en-US" dirty="0"/>
                  <a:t>is the set of ALL sentences generated by </a:t>
                </a:r>
                <a:r>
                  <a:rPr lang="en-US" dirty="0">
                    <a:solidFill>
                      <a:srgbClr val="C00000"/>
                    </a:solidFill>
                  </a:rPr>
                  <a:t>G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Example: What sentences are generated by this CFG?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S ::=	A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$</a:t>
                </a:r>
              </a:p>
              <a:p>
                <a:pPr marL="0" indent="0">
                  <a:buNone/>
                </a:pPr>
                <a:r>
                  <a:rPr lang="en-US" dirty="0"/>
                  <a:t>	A ::=	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(</a:t>
                </a:r>
                <a:r>
                  <a:rPr lang="en-US" dirty="0"/>
                  <a:t> A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	A ::=	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x</a:t>
                </a:r>
              </a:p>
              <a:p>
                <a:pPr marL="0" indent="0">
                  <a:buNone/>
                </a:pPr>
                <a:r>
                  <a:rPr lang="en-US" dirty="0"/>
                  <a:t>(Terminals are in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orange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465584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Leftmost Derivation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13721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Leftmost 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Leftmost derivation can generate any sentence in L(G)</a:t>
                </a:r>
              </a:p>
              <a:p>
                <a:endParaRPr lang="en-US" dirty="0"/>
              </a:p>
              <a:p>
                <a:r>
                  <a:rPr lang="en-US" dirty="0"/>
                  <a:t>Only modify our sentence generation rules slightly.</a:t>
                </a:r>
              </a:p>
              <a:p>
                <a:r>
                  <a:rPr lang="en-US" b="0" dirty="0"/>
                  <a:t>We will say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b="0" dirty="0"/>
                  <a:t> if…</a:t>
                </a:r>
              </a:p>
              <a:p>
                <a:pPr lvl="1"/>
                <a:r>
                  <a:rPr lang="en-US" dirty="0"/>
                  <a:t>When </a:t>
                </a:r>
                <a:r>
                  <a:rPr lang="en-US" dirty="0">
                    <a:solidFill>
                      <a:srgbClr val="C00000"/>
                    </a:solidFill>
                  </a:rPr>
                  <a:t>W ::=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b="0" dirty="0">
                    <a:solidFill>
                      <a:srgbClr val="C00000"/>
                    </a:solidFill>
                  </a:rPr>
                  <a:t> </a:t>
                </a:r>
                <a:r>
                  <a:rPr lang="en-US" b="0" dirty="0"/>
                  <a:t>is a rule in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b="0" dirty="0">
                    <a:solidFill>
                      <a:srgbClr val="C00000"/>
                    </a:solidFill>
                  </a:rPr>
                  <a:t> </a:t>
                </a:r>
                <a:r>
                  <a:rPr lang="en-US" b="0" dirty="0"/>
                  <a:t>(beta, gamma, omega) are sequences</a:t>
                </a:r>
                <a:endParaRPr lang="en-US" b="0" dirty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b="1" dirty="0"/>
                  <a:t>Additional Rule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consists of zero or more </a:t>
                </a:r>
                <a:r>
                  <a:rPr lang="en-US" b="1" dirty="0">
                    <a:solidFill>
                      <a:srgbClr val="C00000"/>
                    </a:solidFill>
                  </a:rPr>
                  <a:t>terminal</a:t>
                </a:r>
                <a:r>
                  <a:rPr lang="en-US" dirty="0"/>
                  <a:t> symbols</a:t>
                </a:r>
              </a:p>
              <a:p>
                <a:pPr lvl="1"/>
                <a:endParaRPr lang="en-US" b="0" dirty="0"/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⇒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𝛽𝜔𝛾</m:t>
                      </m:r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806609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simulate top-down parsing using a pushdown automaton and leftmost derivation!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558337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top-down parser simulates leftmost derivation!</a:t>
            </a:r>
          </a:p>
          <a:p>
            <a:endParaRPr lang="en-US" dirty="0"/>
          </a:p>
          <a:p>
            <a:r>
              <a:rPr lang="en-US" dirty="0"/>
              <a:t>Create a parse stack that contains the start symbol S: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F2859DE-CA41-A855-1885-2441073E5D31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</p:spTree>
    <p:extLst>
      <p:ext uri="{BB962C8B-B14F-4D97-AF65-F5344CB8AC3E}">
        <p14:creationId xmlns:p14="http://schemas.microsoft.com/office/powerpoint/2010/main" val="262371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 err="1"/>
              <a:t>Annoucements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PA1 </a:t>
            </a:r>
            <a:r>
              <a:rPr lang="en-US" sz="3200" dirty="0" err="1"/>
              <a:t>autograder</a:t>
            </a:r>
            <a:r>
              <a:rPr lang="en-US" sz="3200" dirty="0"/>
              <a:t> is live on </a:t>
            </a:r>
            <a:r>
              <a:rPr lang="en-US" sz="3200" dirty="0" err="1"/>
              <a:t>Gradescope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Entry code: </a:t>
            </a:r>
            <a:r>
              <a:rPr lang="en-US" sz="2000" dirty="0"/>
              <a:t>PWBK78</a:t>
            </a:r>
            <a:endParaRPr lang="en-US" sz="3200" dirty="0"/>
          </a:p>
          <a:p>
            <a:pPr algn="ctr"/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PA1 submission instructions posted on Piazza</a:t>
            </a:r>
          </a:p>
          <a:p>
            <a:pPr marL="0" indent="0" algn="ctr">
              <a:buNone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74175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Create a parse stack that contains the start symbol S:</a:t>
            </a:r>
          </a:p>
          <a:p>
            <a:pPr marL="514350" indent="-514350">
              <a:buAutoNum type="arabicParenR"/>
            </a:pPr>
            <a:r>
              <a:rPr lang="en-US" dirty="0"/>
              <a:t>Read the input, </a:t>
            </a:r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/>
              <a:t>, left-to-right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6665495" y="3429000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6581273" y="40305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</p:spTree>
    <p:extLst>
      <p:ext uri="{BB962C8B-B14F-4D97-AF65-F5344CB8AC3E}">
        <p14:creationId xmlns:p14="http://schemas.microsoft.com/office/powerpoint/2010/main" val="718663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dirty="0">
                    <a:solidFill>
                      <a:schemeClr val="bg1">
                        <a:lumMod val="85000"/>
                      </a:schemeClr>
                    </a:solidFill>
                  </a:rPr>
                  <a:t>Read the input, w, left-to-right</a:t>
                </a:r>
              </a:p>
              <a:p>
                <a:pPr marL="514350" indent="-514350">
                  <a:buAutoNum type="arabicParenR"/>
                </a:pPr>
                <a:r>
                  <a:rPr lang="en-US" dirty="0"/>
                  <a:t>If the top of the parse stack is a</a:t>
                </a:r>
                <a:br>
                  <a:rPr lang="en-US" dirty="0"/>
                </a:br>
                <a:r>
                  <a:rPr lang="en-US" dirty="0"/>
                  <a:t>terminal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, pop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from the stack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6665495" y="3429000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6581273" y="40305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</p:spTree>
    <p:extLst>
      <p:ext uri="{BB962C8B-B14F-4D97-AF65-F5344CB8AC3E}">
        <p14:creationId xmlns:p14="http://schemas.microsoft.com/office/powerpoint/2010/main" val="10850501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dirty="0">
                    <a:solidFill>
                      <a:schemeClr val="bg1">
                        <a:lumMod val="85000"/>
                      </a:schemeClr>
                    </a:solidFill>
                  </a:rPr>
                  <a:t>Read the input, w, left-to-right</a:t>
                </a:r>
              </a:p>
              <a:p>
                <a:pPr marL="514350" indent="-514350">
                  <a:buAutoNum type="arabicParenR"/>
                </a:pPr>
                <a:r>
                  <a:rPr lang="en-US" dirty="0">
                    <a:solidFill>
                      <a:schemeClr val="bg1">
                        <a:lumMod val="85000"/>
                      </a:schemeClr>
                    </a:solidFill>
                  </a:rPr>
                  <a:t>If the top of the parse stack is a</a:t>
                </a:r>
                <a:br>
                  <a:rPr lang="en-US" dirty="0">
                    <a:solidFill>
                      <a:schemeClr val="bg1">
                        <a:lumMod val="85000"/>
                      </a:schemeClr>
                    </a:solidFill>
                  </a:rPr>
                </a:br>
                <a:r>
                  <a:rPr lang="en-US" dirty="0">
                    <a:solidFill>
                      <a:schemeClr val="bg1">
                        <a:lumMod val="85000"/>
                      </a:schemeClr>
                    </a:solidFill>
                  </a:rPr>
                  <a:t>terminal b, pop b from the stack</a:t>
                </a:r>
              </a:p>
              <a:p>
                <a:pPr marL="514350" indent="-514350">
                  <a:buAutoNum type="arabicParenR"/>
                </a:pPr>
                <a:endParaRPr lang="en-US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marL="514350" indent="-514350">
                  <a:buAutoNum type="arabicParenR"/>
                </a:pPr>
                <a:endParaRPr lang="en-US" dirty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marL="514350" indent="-514350">
                  <a:buAutoNum type="arabicParenR"/>
                </a:pPr>
                <a:r>
                  <a:rPr lang="en-US" dirty="0"/>
                  <a:t>If the top is a non-terminal..</a:t>
                </a:r>
              </a:p>
              <a:p>
                <a:pPr marL="457200" lvl="1" indent="0">
                  <a:buNone/>
                </a:pPr>
                <a:r>
                  <a:rPr lang="en-US" dirty="0"/>
                  <a:t>- Need to predict the correct rule </a:t>
                </a:r>
                <a:r>
                  <a:rPr lang="en-US" dirty="0">
                    <a:solidFill>
                      <a:srgbClr val="C00000"/>
                    </a:solidFill>
                  </a:rPr>
                  <a:t>A ::=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/>
                  <a:t>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- Pop </a:t>
                </a:r>
                <a:r>
                  <a:rPr lang="en-US" dirty="0">
                    <a:solidFill>
                      <a:srgbClr val="C00000"/>
                    </a:solidFill>
                  </a:rPr>
                  <a:t>A</a:t>
                </a:r>
                <a:r>
                  <a:rPr lang="en-US" dirty="0"/>
                  <a:t> and push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6665495" y="3429000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6581273" y="40305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</p:spTree>
    <p:extLst>
      <p:ext uri="{BB962C8B-B14F-4D97-AF65-F5344CB8AC3E}">
        <p14:creationId xmlns:p14="http://schemas.microsoft.com/office/powerpoint/2010/main" val="94179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Create a parse stack that contains the start symbol S:</a:t>
                </a:r>
              </a:p>
              <a:p>
                <a:pPr marL="514350" indent="-514350">
                  <a:buAutoNum type="arabicParenR"/>
                </a:pPr>
                <a:r>
                  <a:rPr lang="en-US" dirty="0"/>
                  <a:t>Read the input, </a:t>
                </a:r>
                <a:r>
                  <a:rPr lang="en-US" dirty="0">
                    <a:solidFill>
                      <a:srgbClr val="C00000"/>
                    </a:solidFill>
                  </a:rPr>
                  <a:t>w</a:t>
                </a:r>
                <a:r>
                  <a:rPr lang="en-US" dirty="0"/>
                  <a:t>, left-to-right</a:t>
                </a:r>
              </a:p>
              <a:p>
                <a:pPr marL="514350" indent="-514350">
                  <a:buAutoNum type="arabicParenR"/>
                </a:pPr>
                <a:r>
                  <a:rPr lang="en-US" dirty="0"/>
                  <a:t>If the top of the parse stack is a</a:t>
                </a:r>
                <a:br>
                  <a:rPr lang="en-US" dirty="0"/>
                </a:br>
                <a:r>
                  <a:rPr lang="en-US" dirty="0"/>
                  <a:t>terminal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, pop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from the stack</a:t>
                </a:r>
              </a:p>
              <a:p>
                <a:pPr marL="514350" indent="-514350">
                  <a:buAutoNum type="arabicParenR"/>
                </a:pPr>
                <a:r>
                  <a:rPr lang="en-US" dirty="0"/>
                  <a:t>If the top is a non-terminal..</a:t>
                </a:r>
              </a:p>
              <a:p>
                <a:pPr marL="457200" lvl="1" indent="0">
                  <a:buNone/>
                </a:pPr>
                <a:r>
                  <a:rPr lang="en-US" dirty="0"/>
                  <a:t>- Need to predict the correct rule </a:t>
                </a:r>
                <a:r>
                  <a:rPr lang="en-US" dirty="0">
                    <a:solidFill>
                      <a:srgbClr val="C00000"/>
                    </a:solidFill>
                  </a:rPr>
                  <a:t>A ::=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/>
                  <a:t>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- Pop </a:t>
                </a:r>
                <a:r>
                  <a:rPr lang="en-US" dirty="0">
                    <a:solidFill>
                      <a:srgbClr val="C00000"/>
                    </a:solidFill>
                  </a:rPr>
                  <a:t>A</a:t>
                </a:r>
                <a:r>
                  <a:rPr lang="en-US" dirty="0"/>
                  <a:t> and push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Repeat until parse stack is empty</a:t>
                </a:r>
                <a:br>
                  <a:rPr lang="en-US" dirty="0"/>
                </a:br>
                <a:r>
                  <a:rPr lang="en-US" dirty="0"/>
                  <a:t>or the input is exhausted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6665495" y="3010989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6581273" y="3612567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</p:spTree>
    <p:extLst>
      <p:ext uri="{BB962C8B-B14F-4D97-AF65-F5344CB8AC3E}">
        <p14:creationId xmlns:p14="http://schemas.microsoft.com/office/powerpoint/2010/main" val="2266089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look like in practice?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52636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3398921" y="2152983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3314699" y="2754561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6870F2-8294-9A66-E217-A322EAF22A7B}"/>
              </a:ext>
            </a:extLst>
          </p:cNvPr>
          <p:cNvSpPr/>
          <p:nvPr/>
        </p:nvSpPr>
        <p:spPr>
          <a:xfrm>
            <a:off x="3398921" y="3567363"/>
            <a:ext cx="4981074" cy="20032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Stack contains Terminal?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8D150EF-862D-BBD8-BC7C-A12030EE1C0F}"/>
              </a:ext>
            </a:extLst>
          </p:cNvPr>
          <p:cNvSpPr/>
          <p:nvPr/>
        </p:nvSpPr>
        <p:spPr>
          <a:xfrm>
            <a:off x="3268578" y="5439016"/>
            <a:ext cx="846222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A68167-463A-F6C5-C002-45729F205F92}"/>
              </a:ext>
            </a:extLst>
          </p:cNvPr>
          <p:cNvCxnSpPr/>
          <p:nvPr/>
        </p:nvCxnSpPr>
        <p:spPr>
          <a:xfrm>
            <a:off x="4205037" y="2754561"/>
            <a:ext cx="0" cy="105343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41F4CE2-4296-1C61-CFA3-04CE20BBDD2E}"/>
              </a:ext>
            </a:extLst>
          </p:cNvPr>
          <p:cNvSpPr txBox="1"/>
          <p:nvPr/>
        </p:nvSpPr>
        <p:spPr>
          <a:xfrm>
            <a:off x="742950" y="1640454"/>
            <a:ext cx="17812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3200" dirty="0"/>
              <a:t>S ::=	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200" dirty="0"/>
              <a:t> 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23C9943-F4B6-DFAB-2C71-84817CE7307F}"/>
              </a:ext>
            </a:extLst>
          </p:cNvPr>
          <p:cNvSpPr/>
          <p:nvPr/>
        </p:nvSpPr>
        <p:spPr>
          <a:xfrm>
            <a:off x="1269623" y="32812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Rules</a:t>
            </a:r>
          </a:p>
        </p:txBody>
      </p:sp>
    </p:spTree>
    <p:extLst>
      <p:ext uri="{BB962C8B-B14F-4D97-AF65-F5344CB8AC3E}">
        <p14:creationId xmlns:p14="http://schemas.microsoft.com/office/powerpoint/2010/main" val="1716953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3398921" y="2152983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3314699" y="2754561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6870F2-8294-9A66-E217-A322EAF22A7B}"/>
              </a:ext>
            </a:extLst>
          </p:cNvPr>
          <p:cNvSpPr/>
          <p:nvPr/>
        </p:nvSpPr>
        <p:spPr>
          <a:xfrm>
            <a:off x="3398921" y="3567363"/>
            <a:ext cx="4981074" cy="20032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No,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</a:rPr>
              <a:t>in S ::= A $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8D150EF-862D-BBD8-BC7C-A12030EE1C0F}"/>
              </a:ext>
            </a:extLst>
          </p:cNvPr>
          <p:cNvSpPr/>
          <p:nvPr/>
        </p:nvSpPr>
        <p:spPr>
          <a:xfrm>
            <a:off x="3268578" y="5439016"/>
            <a:ext cx="846222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A68167-463A-F6C5-C002-45729F205F92}"/>
              </a:ext>
            </a:extLst>
          </p:cNvPr>
          <p:cNvCxnSpPr/>
          <p:nvPr/>
        </p:nvCxnSpPr>
        <p:spPr>
          <a:xfrm>
            <a:off x="4205037" y="2754561"/>
            <a:ext cx="0" cy="105343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AAC0FFA-A44F-1DE1-4C33-C10DF370DE2B}"/>
              </a:ext>
            </a:extLst>
          </p:cNvPr>
          <p:cNvSpPr txBox="1"/>
          <p:nvPr/>
        </p:nvSpPr>
        <p:spPr>
          <a:xfrm>
            <a:off x="742950" y="1640454"/>
            <a:ext cx="17812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3200" dirty="0"/>
              <a:t>S ::=	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200" dirty="0"/>
              <a:t> 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B756ABA-5457-82B4-00D1-5D081FC457D3}"/>
              </a:ext>
            </a:extLst>
          </p:cNvPr>
          <p:cNvSpPr/>
          <p:nvPr/>
        </p:nvSpPr>
        <p:spPr>
          <a:xfrm>
            <a:off x="1269623" y="32812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Rules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17671D7-8948-D699-13DF-83310DE6BEAB}"/>
              </a:ext>
            </a:extLst>
          </p:cNvPr>
          <p:cNvSpPr/>
          <p:nvPr/>
        </p:nvSpPr>
        <p:spPr>
          <a:xfrm>
            <a:off x="10530638" y="2754561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$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1B7BE1-D5DB-93A2-8D07-D27126774A8B}"/>
              </a:ext>
            </a:extLst>
          </p:cNvPr>
          <p:cNvCxnSpPr>
            <a:cxnSpLocks/>
          </p:cNvCxnSpPr>
          <p:nvPr/>
        </p:nvCxnSpPr>
        <p:spPr>
          <a:xfrm flipV="1">
            <a:off x="7395675" y="2419267"/>
            <a:ext cx="3040215" cy="208145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438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(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3398921" y="2152983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3314699" y="2754561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6870F2-8294-9A66-E217-A322EAF22A7B}"/>
              </a:ext>
            </a:extLst>
          </p:cNvPr>
          <p:cNvSpPr/>
          <p:nvPr/>
        </p:nvSpPr>
        <p:spPr>
          <a:xfrm>
            <a:off x="3398921" y="3567363"/>
            <a:ext cx="4981074" cy="20032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No,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</a:rPr>
              <a:t>in A ::= ( A 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8D150EF-862D-BBD8-BC7C-A12030EE1C0F}"/>
              </a:ext>
            </a:extLst>
          </p:cNvPr>
          <p:cNvSpPr/>
          <p:nvPr/>
        </p:nvSpPr>
        <p:spPr>
          <a:xfrm>
            <a:off x="3268578" y="5439016"/>
            <a:ext cx="846222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A68167-463A-F6C5-C002-45729F205F92}"/>
              </a:ext>
            </a:extLst>
          </p:cNvPr>
          <p:cNvCxnSpPr/>
          <p:nvPr/>
        </p:nvCxnSpPr>
        <p:spPr>
          <a:xfrm>
            <a:off x="4205037" y="2754561"/>
            <a:ext cx="0" cy="105343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AAC0FFA-A44F-1DE1-4C33-C10DF370DE2B}"/>
              </a:ext>
            </a:extLst>
          </p:cNvPr>
          <p:cNvSpPr txBox="1"/>
          <p:nvPr/>
        </p:nvSpPr>
        <p:spPr>
          <a:xfrm>
            <a:off x="742950" y="1640454"/>
            <a:ext cx="17812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3200" dirty="0"/>
              <a:t>S ::=	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200" dirty="0"/>
              <a:t> 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B756ABA-5457-82B4-00D1-5D081FC457D3}"/>
              </a:ext>
            </a:extLst>
          </p:cNvPr>
          <p:cNvSpPr/>
          <p:nvPr/>
        </p:nvSpPr>
        <p:spPr>
          <a:xfrm>
            <a:off x="1269623" y="32812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Rules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17671D7-8948-D699-13DF-83310DE6BEAB}"/>
              </a:ext>
            </a:extLst>
          </p:cNvPr>
          <p:cNvSpPr/>
          <p:nvPr/>
        </p:nvSpPr>
        <p:spPr>
          <a:xfrm>
            <a:off x="10530638" y="4426602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$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1B7BE1-D5DB-93A2-8D07-D27126774A8B}"/>
              </a:ext>
            </a:extLst>
          </p:cNvPr>
          <p:cNvCxnSpPr>
            <a:cxnSpLocks/>
          </p:cNvCxnSpPr>
          <p:nvPr/>
        </p:nvCxnSpPr>
        <p:spPr>
          <a:xfrm flipV="1">
            <a:off x="7395675" y="2419267"/>
            <a:ext cx="3040215" cy="208145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503F365-7BE3-14A5-7D67-BC18D9DFDEFC}"/>
              </a:ext>
            </a:extLst>
          </p:cNvPr>
          <p:cNvSpPr/>
          <p:nvPr/>
        </p:nvSpPr>
        <p:spPr>
          <a:xfrm>
            <a:off x="10526392" y="2785595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9822ED8-A477-66E0-3BEC-B72F3F9462B2}"/>
              </a:ext>
            </a:extLst>
          </p:cNvPr>
          <p:cNvSpPr/>
          <p:nvPr/>
        </p:nvSpPr>
        <p:spPr>
          <a:xfrm>
            <a:off x="10526392" y="3612487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262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(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3398921" y="2152983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3314699" y="2754561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6870F2-8294-9A66-E217-A322EAF22A7B}"/>
              </a:ext>
            </a:extLst>
          </p:cNvPr>
          <p:cNvSpPr/>
          <p:nvPr/>
        </p:nvSpPr>
        <p:spPr>
          <a:xfrm>
            <a:off x="3398921" y="3567363"/>
            <a:ext cx="4981074" cy="20032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Yes,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</a:rPr>
              <a:t>Read in a (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8D150EF-862D-BBD8-BC7C-A12030EE1C0F}"/>
              </a:ext>
            </a:extLst>
          </p:cNvPr>
          <p:cNvSpPr/>
          <p:nvPr/>
        </p:nvSpPr>
        <p:spPr>
          <a:xfrm>
            <a:off x="3268578" y="5439016"/>
            <a:ext cx="846222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A68167-463A-F6C5-C002-45729F205F92}"/>
              </a:ext>
            </a:extLst>
          </p:cNvPr>
          <p:cNvCxnSpPr/>
          <p:nvPr/>
        </p:nvCxnSpPr>
        <p:spPr>
          <a:xfrm>
            <a:off x="4205037" y="2754561"/>
            <a:ext cx="0" cy="105343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AAC0FFA-A44F-1DE1-4C33-C10DF370DE2B}"/>
              </a:ext>
            </a:extLst>
          </p:cNvPr>
          <p:cNvSpPr txBox="1"/>
          <p:nvPr/>
        </p:nvSpPr>
        <p:spPr>
          <a:xfrm>
            <a:off x="742950" y="1640454"/>
            <a:ext cx="17812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3200" dirty="0"/>
              <a:t>S ::=	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200" dirty="0"/>
              <a:t> 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B756ABA-5457-82B4-00D1-5D081FC457D3}"/>
              </a:ext>
            </a:extLst>
          </p:cNvPr>
          <p:cNvSpPr/>
          <p:nvPr/>
        </p:nvSpPr>
        <p:spPr>
          <a:xfrm>
            <a:off x="1269623" y="32812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Rules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17671D7-8948-D699-13DF-83310DE6BEAB}"/>
              </a:ext>
            </a:extLst>
          </p:cNvPr>
          <p:cNvSpPr/>
          <p:nvPr/>
        </p:nvSpPr>
        <p:spPr>
          <a:xfrm>
            <a:off x="10530638" y="4426602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$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1B7BE1-D5DB-93A2-8D07-D27126774A8B}"/>
              </a:ext>
            </a:extLst>
          </p:cNvPr>
          <p:cNvCxnSpPr>
            <a:cxnSpLocks/>
          </p:cNvCxnSpPr>
          <p:nvPr/>
        </p:nvCxnSpPr>
        <p:spPr>
          <a:xfrm flipV="1">
            <a:off x="7395675" y="2419267"/>
            <a:ext cx="3040215" cy="208145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503F365-7BE3-14A5-7D67-BC18D9DFDEFC}"/>
              </a:ext>
            </a:extLst>
          </p:cNvPr>
          <p:cNvSpPr/>
          <p:nvPr/>
        </p:nvSpPr>
        <p:spPr>
          <a:xfrm>
            <a:off x="10526392" y="2785595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9822ED8-A477-66E0-3BEC-B72F3F9462B2}"/>
              </a:ext>
            </a:extLst>
          </p:cNvPr>
          <p:cNvSpPr/>
          <p:nvPr/>
        </p:nvSpPr>
        <p:spPr>
          <a:xfrm>
            <a:off x="10526392" y="3612487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4105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Top-down Parsing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6B7344-A4A8-4EE6-0F2B-A022D287D896}"/>
              </a:ext>
            </a:extLst>
          </p:cNvPr>
          <p:cNvSpPr/>
          <p:nvPr/>
        </p:nvSpPr>
        <p:spPr>
          <a:xfrm>
            <a:off x="10076447" y="1703388"/>
            <a:ext cx="1528011" cy="42221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30D69E-E17C-F4B9-BD96-C7E7D76861D0}"/>
              </a:ext>
            </a:extLst>
          </p:cNvPr>
          <p:cNvSpPr/>
          <p:nvPr/>
        </p:nvSpPr>
        <p:spPr>
          <a:xfrm>
            <a:off x="10530639" y="1973178"/>
            <a:ext cx="619626" cy="5588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(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D0257-1D51-FBCD-B88C-4C964686F7FB}"/>
              </a:ext>
            </a:extLst>
          </p:cNvPr>
          <p:cNvSpPr/>
          <p:nvPr/>
        </p:nvSpPr>
        <p:spPr>
          <a:xfrm>
            <a:off x="3398921" y="2152983"/>
            <a:ext cx="3286626" cy="757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( x ) ) $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675F9E-2DA4-E42C-70A4-29E15B7174D7}"/>
              </a:ext>
            </a:extLst>
          </p:cNvPr>
          <p:cNvSpPr/>
          <p:nvPr/>
        </p:nvSpPr>
        <p:spPr>
          <a:xfrm>
            <a:off x="3314699" y="2754561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14C6E8-1F8C-1143-F11D-989DAA9E6449}"/>
              </a:ext>
            </a:extLst>
          </p:cNvPr>
          <p:cNvSpPr/>
          <p:nvPr/>
        </p:nvSpPr>
        <p:spPr>
          <a:xfrm>
            <a:off x="10435890" y="5666281"/>
            <a:ext cx="809123" cy="496394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 Stack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6870F2-8294-9A66-E217-A322EAF22A7B}"/>
              </a:ext>
            </a:extLst>
          </p:cNvPr>
          <p:cNvSpPr/>
          <p:nvPr/>
        </p:nvSpPr>
        <p:spPr>
          <a:xfrm>
            <a:off x="3398921" y="3567363"/>
            <a:ext cx="4981074" cy="20032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Done reading (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8D150EF-862D-BBD8-BC7C-A12030EE1C0F}"/>
              </a:ext>
            </a:extLst>
          </p:cNvPr>
          <p:cNvSpPr/>
          <p:nvPr/>
        </p:nvSpPr>
        <p:spPr>
          <a:xfrm>
            <a:off x="3268578" y="5439016"/>
            <a:ext cx="846222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A68167-463A-F6C5-C002-45729F205F92}"/>
              </a:ext>
            </a:extLst>
          </p:cNvPr>
          <p:cNvCxnSpPr/>
          <p:nvPr/>
        </p:nvCxnSpPr>
        <p:spPr>
          <a:xfrm>
            <a:off x="4544671" y="2813647"/>
            <a:ext cx="0" cy="105343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AAC0FFA-A44F-1DE1-4C33-C10DF370DE2B}"/>
              </a:ext>
            </a:extLst>
          </p:cNvPr>
          <p:cNvSpPr txBox="1"/>
          <p:nvPr/>
        </p:nvSpPr>
        <p:spPr>
          <a:xfrm>
            <a:off x="742950" y="1640454"/>
            <a:ext cx="17812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3200" dirty="0"/>
              <a:t>S ::=	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200" dirty="0"/>
              <a:t> 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sz="3200" dirty="0"/>
              <a:t>A ::=	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B756ABA-5457-82B4-00D1-5D081FC457D3}"/>
              </a:ext>
            </a:extLst>
          </p:cNvPr>
          <p:cNvSpPr/>
          <p:nvPr/>
        </p:nvSpPr>
        <p:spPr>
          <a:xfrm>
            <a:off x="1269623" y="3281278"/>
            <a:ext cx="727910" cy="207891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Rules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17671D7-8948-D699-13DF-83310DE6BEAB}"/>
              </a:ext>
            </a:extLst>
          </p:cNvPr>
          <p:cNvSpPr/>
          <p:nvPr/>
        </p:nvSpPr>
        <p:spPr>
          <a:xfrm>
            <a:off x="10530638" y="4426602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$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1B7BE1-D5DB-93A2-8D07-D27126774A8B}"/>
              </a:ext>
            </a:extLst>
          </p:cNvPr>
          <p:cNvCxnSpPr>
            <a:cxnSpLocks/>
          </p:cNvCxnSpPr>
          <p:nvPr/>
        </p:nvCxnSpPr>
        <p:spPr>
          <a:xfrm flipV="1">
            <a:off x="8301446" y="2419267"/>
            <a:ext cx="2134444" cy="1416837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503F365-7BE3-14A5-7D67-BC18D9DFDEFC}"/>
              </a:ext>
            </a:extLst>
          </p:cNvPr>
          <p:cNvSpPr/>
          <p:nvPr/>
        </p:nvSpPr>
        <p:spPr>
          <a:xfrm>
            <a:off x="10526392" y="2785595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9822ED8-A477-66E0-3BEC-B72F3F9462B2}"/>
              </a:ext>
            </a:extLst>
          </p:cNvPr>
          <p:cNvSpPr/>
          <p:nvPr/>
        </p:nvSpPr>
        <p:spPr>
          <a:xfrm>
            <a:off x="10526392" y="3612487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)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F722524-C66C-0169-B196-75228A793967}"/>
              </a:ext>
            </a:extLst>
          </p:cNvPr>
          <p:cNvSpPr/>
          <p:nvPr/>
        </p:nvSpPr>
        <p:spPr>
          <a:xfrm>
            <a:off x="10984832" y="622879"/>
            <a:ext cx="619626" cy="558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(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A48018-EE42-6D28-DE4F-B806C1AED013}"/>
              </a:ext>
            </a:extLst>
          </p:cNvPr>
          <p:cNvSpPr txBox="1"/>
          <p:nvPr/>
        </p:nvSpPr>
        <p:spPr>
          <a:xfrm>
            <a:off x="9469474" y="992095"/>
            <a:ext cx="910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POP!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AF3C5728-D60A-82BE-E24E-F9226790D0C3}"/>
              </a:ext>
            </a:extLst>
          </p:cNvPr>
          <p:cNvSpPr/>
          <p:nvPr/>
        </p:nvSpPr>
        <p:spPr>
          <a:xfrm>
            <a:off x="10427926" y="860118"/>
            <a:ext cx="531811" cy="1099311"/>
          </a:xfrm>
          <a:custGeom>
            <a:avLst/>
            <a:gdLst>
              <a:gd name="connsiteX0" fmla="*/ 361994 w 531811"/>
              <a:gd name="connsiteY0" fmla="*/ 1099311 h 1099311"/>
              <a:gd name="connsiteX1" fmla="*/ 2765 w 531811"/>
              <a:gd name="connsiteY1" fmla="*/ 139191 h 1099311"/>
              <a:gd name="connsiteX2" fmla="*/ 531811 w 531811"/>
              <a:gd name="connsiteY2" fmla="*/ 8562 h 109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11" h="1099311">
                <a:moveTo>
                  <a:pt x="361994" y="1099311"/>
                </a:moveTo>
                <a:cubicBezTo>
                  <a:pt x="168228" y="710146"/>
                  <a:pt x="-25538" y="320982"/>
                  <a:pt x="2765" y="139191"/>
                </a:cubicBezTo>
                <a:cubicBezTo>
                  <a:pt x="31068" y="-42600"/>
                  <a:pt x="405537" y="4208"/>
                  <a:pt x="531811" y="8562"/>
                </a:cubicBezTo>
              </a:path>
            </a:pathLst>
          </a:custGeom>
          <a:noFill/>
          <a:ln w="38100"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05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More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The </a:t>
            </a:r>
            <a:r>
              <a:rPr lang="en-US" sz="3200" dirty="0" err="1"/>
              <a:t>autograder</a:t>
            </a:r>
            <a:r>
              <a:rPr lang="en-US" sz="3200" dirty="0"/>
              <a:t> is built upon </a:t>
            </a:r>
            <a:r>
              <a:rPr lang="en-US" sz="3200" dirty="0" err="1"/>
              <a:t>Gradescope’s</a:t>
            </a:r>
            <a:r>
              <a:rPr lang="en-US" sz="3200" dirty="0"/>
              <a:t> recommendations.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The </a:t>
            </a:r>
            <a:r>
              <a:rPr lang="en-US" sz="3200" dirty="0" err="1"/>
              <a:t>autograder</a:t>
            </a:r>
            <a:r>
              <a:rPr lang="en-US" sz="3200" dirty="0"/>
              <a:t> does not accept filenames and folders that contain spaces (or tabs or other whitespace) in them.</a:t>
            </a:r>
          </a:p>
          <a:p>
            <a:pPr marL="0" indent="0" algn="ctr">
              <a:buNone/>
            </a:pPr>
            <a:r>
              <a:rPr lang="en-US" sz="3200" dirty="0"/>
              <a:t>(Your file can contain whitespace, but not the filename)</a:t>
            </a:r>
          </a:p>
          <a:p>
            <a:pPr marL="0" indent="0" algn="ctr">
              <a:buNone/>
            </a:pPr>
            <a:r>
              <a:rPr lang="en-US" sz="3200" dirty="0"/>
              <a:t>Please be cautious when uploading your source files to the </a:t>
            </a:r>
            <a:r>
              <a:rPr lang="en-US" sz="3200" dirty="0" err="1"/>
              <a:t>autograder</a:t>
            </a:r>
            <a:r>
              <a:rPr lang="en-US" sz="3200" dirty="0"/>
              <a:t> (name appropriately!)</a:t>
            </a:r>
          </a:p>
          <a:p>
            <a:pPr marL="0" indent="0" algn="ctr">
              <a:buNone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73216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Final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US" b="0" dirty="0"/>
                  <a:t> if</a:t>
                </a:r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	the stack is _____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b="0" dirty="0"/>
                  <a:t>(and/or)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b="0" dirty="0"/>
                  <a:t>the input is ______</a:t>
                </a:r>
              </a:p>
              <a:p>
                <a:pPr marL="0" indent="0">
                  <a:buNone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23815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Final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US" b="0" dirty="0"/>
                  <a:t> if</a:t>
                </a:r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	the stack is EMPTY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b="0" dirty="0"/>
                  <a:t>AND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b="0" dirty="0"/>
                  <a:t>the input is EXHAUSTED</a:t>
                </a:r>
              </a:p>
              <a:p>
                <a:pPr marL="0" indent="0">
                  <a:buNone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708739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F38800C-8A7D-E150-1D69-4C942110B9A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548379"/>
                <a:ext cx="10515600" cy="1142309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dirty="0"/>
                  <a:t>Full Example when w=(x)$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F38800C-8A7D-E150-1D69-4C942110B9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548379"/>
                <a:ext cx="10515600" cy="1142309"/>
              </a:xfrm>
              <a:blipFill>
                <a:blip r:embed="rId2"/>
                <a:stretch>
                  <a:fillRect b="-6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3D94087-A69C-9327-AABC-09CFB080D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34454" y="1825625"/>
            <a:ext cx="8123091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634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</a:t>
            </a:r>
          </a:p>
        </p:txBody>
      </p:sp>
    </p:spTree>
    <p:extLst>
      <p:ext uri="{BB962C8B-B14F-4D97-AF65-F5344CB8AC3E}">
        <p14:creationId xmlns:p14="http://schemas.microsoft.com/office/powerpoint/2010/main" val="2295569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Key ideas and Starter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Resolve choices in grammar rules by looking at the next symbol(s)</a:t>
            </a:r>
          </a:p>
          <a:p>
            <a:pPr lvl="1"/>
            <a:r>
              <a:rPr lang="en-US" dirty="0"/>
              <a:t>A ::= ( A )</a:t>
            </a:r>
          </a:p>
          <a:p>
            <a:pPr lvl="1"/>
            <a:r>
              <a:rPr lang="en-US" dirty="0"/>
              <a:t>A ::= x</a:t>
            </a:r>
          </a:p>
          <a:p>
            <a:r>
              <a:rPr lang="en-US" dirty="0"/>
              <a:t>Two choices for A. Which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terminals</a:t>
            </a:r>
            <a:r>
              <a:rPr lang="en-US" dirty="0"/>
              <a:t> appear at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start</a:t>
            </a:r>
            <a:r>
              <a:rPr lang="en-US" dirty="0"/>
              <a:t> of each choice?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Starters</a:t>
            </a:r>
            <a:r>
              <a:rPr lang="en-US" dirty="0"/>
              <a:t>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 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= {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 }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Starters</a:t>
            </a:r>
            <a:r>
              <a:rPr lang="en-US" dirty="0"/>
              <a:t> of 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dirty="0"/>
              <a:t>    = {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dirty="0"/>
              <a:t> 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664098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Key ideas and Starter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Resolve choices in grammar rules by looking at the next symbol(s)</a:t>
            </a:r>
          </a:p>
          <a:p>
            <a:pPr lvl="1"/>
            <a:r>
              <a:rPr lang="en-US" dirty="0"/>
              <a:t>A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 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lvl="1"/>
            <a:r>
              <a:rPr lang="en-US" dirty="0"/>
              <a:t>A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x</a:t>
            </a:r>
          </a:p>
          <a:p>
            <a:r>
              <a:rPr lang="en-US" dirty="0"/>
              <a:t>Two choices for A. Which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terminals</a:t>
            </a:r>
            <a:r>
              <a:rPr lang="en-US" dirty="0"/>
              <a:t> appear at the start of each choice?</a:t>
            </a:r>
          </a:p>
          <a:p>
            <a:pPr lvl="1"/>
            <a:r>
              <a:rPr lang="en-US" b="1" dirty="0"/>
              <a:t>Starters</a:t>
            </a:r>
            <a:r>
              <a:rPr lang="en-US" dirty="0"/>
              <a:t>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 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= {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 }</a:t>
            </a:r>
          </a:p>
          <a:p>
            <a:pPr lvl="1"/>
            <a:r>
              <a:rPr lang="en-US" b="1" dirty="0"/>
              <a:t>Starters</a:t>
            </a:r>
            <a:r>
              <a:rPr lang="en-US" dirty="0"/>
              <a:t> of 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dirty="0"/>
              <a:t>    = {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dirty="0"/>
              <a:t> }</a:t>
            </a:r>
          </a:p>
          <a:p>
            <a:endParaRPr lang="en-US" dirty="0"/>
          </a:p>
          <a:p>
            <a:r>
              <a:rPr lang="en-US" sz="3600" b="1" dirty="0"/>
              <a:t>Formally</a:t>
            </a:r>
            <a:r>
              <a:rPr lang="en-US" dirty="0"/>
              <a:t>: when the </a:t>
            </a:r>
            <a:r>
              <a:rPr lang="en-US" b="1" dirty="0">
                <a:solidFill>
                  <a:srgbClr val="C00000"/>
                </a:solidFill>
              </a:rPr>
              <a:t>starters</a:t>
            </a:r>
            <a:r>
              <a:rPr lang="en-US" dirty="0"/>
              <a:t> are </a:t>
            </a:r>
            <a:r>
              <a:rPr lang="en-US" b="1" dirty="0"/>
              <a:t>disjoint</a:t>
            </a:r>
            <a:r>
              <a:rPr lang="en-US" dirty="0"/>
              <a:t>, we can always resolve the choice by looking at the next input symbol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892100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LL(1) condition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Your new best friend!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040138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LL(1) 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Guarantees that the parser can </a:t>
            </a:r>
            <a:r>
              <a:rPr lang="en-US" sz="3200" b="1" dirty="0"/>
              <a:t>ALWAYS</a:t>
            </a:r>
            <a:r>
              <a:rPr lang="en-US" sz="3200" dirty="0"/>
              <a:t> predict the correct rule based on…</a:t>
            </a:r>
          </a:p>
          <a:p>
            <a:pPr lvl="1"/>
            <a:r>
              <a:rPr lang="en-US" sz="2800" dirty="0"/>
              <a:t>The next </a:t>
            </a:r>
            <a:r>
              <a:rPr lang="en-US" sz="2800" b="1" dirty="0">
                <a:solidFill>
                  <a:srgbClr val="C00000"/>
                </a:solidFill>
              </a:rPr>
              <a:t>(1)</a:t>
            </a:r>
            <a:r>
              <a:rPr lang="en-US" sz="2800" dirty="0"/>
              <a:t> symbol</a:t>
            </a:r>
          </a:p>
          <a:p>
            <a:pPr lvl="1"/>
            <a:r>
              <a:rPr lang="en-US" sz="2800" dirty="0"/>
              <a:t>When reading </a:t>
            </a:r>
            <a:r>
              <a:rPr lang="en-US" sz="2800" b="1" dirty="0">
                <a:solidFill>
                  <a:srgbClr val="C00000"/>
                </a:solidFill>
              </a:rPr>
              <a:t>L</a:t>
            </a:r>
            <a:r>
              <a:rPr lang="en-US" sz="2800" dirty="0"/>
              <a:t>eft to right</a:t>
            </a:r>
          </a:p>
          <a:p>
            <a:pPr lvl="1"/>
            <a:r>
              <a:rPr lang="en-US" sz="2800" dirty="0"/>
              <a:t>Using </a:t>
            </a:r>
            <a:r>
              <a:rPr lang="en-US" sz="2800" b="1" dirty="0">
                <a:solidFill>
                  <a:srgbClr val="C00000"/>
                </a:solidFill>
              </a:rPr>
              <a:t>L</a:t>
            </a:r>
            <a:r>
              <a:rPr lang="en-US" sz="2800" dirty="0"/>
              <a:t>eftmost </a:t>
            </a:r>
            <a:r>
              <a:rPr lang="en-US" sz="2800" dirty="0" err="1"/>
              <a:t>derviation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522353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LL(1) 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Guarantees that the parser can </a:t>
            </a:r>
            <a:r>
              <a:rPr lang="en-US" sz="3200" b="1" dirty="0"/>
              <a:t>ALWAYS</a:t>
            </a:r>
            <a:r>
              <a:rPr lang="en-US" sz="3200" dirty="0"/>
              <a:t> predict the correct rule based on…</a:t>
            </a:r>
          </a:p>
          <a:p>
            <a:pPr lvl="1"/>
            <a:r>
              <a:rPr lang="en-US" sz="2800" dirty="0"/>
              <a:t>The next </a:t>
            </a:r>
            <a:r>
              <a:rPr lang="en-US" sz="2800" b="1" dirty="0">
                <a:solidFill>
                  <a:srgbClr val="C00000"/>
                </a:solidFill>
              </a:rPr>
              <a:t>(1)</a:t>
            </a:r>
            <a:r>
              <a:rPr lang="en-US" sz="2800" dirty="0"/>
              <a:t> symbol</a:t>
            </a:r>
          </a:p>
          <a:p>
            <a:pPr lvl="1"/>
            <a:r>
              <a:rPr lang="en-US" sz="2800" dirty="0"/>
              <a:t>When reading </a:t>
            </a:r>
            <a:r>
              <a:rPr lang="en-US" sz="2800" b="1" dirty="0">
                <a:solidFill>
                  <a:srgbClr val="C00000"/>
                </a:solidFill>
              </a:rPr>
              <a:t>L</a:t>
            </a:r>
            <a:r>
              <a:rPr lang="en-US" sz="2800" dirty="0"/>
              <a:t>eft to right</a:t>
            </a:r>
          </a:p>
          <a:p>
            <a:pPr lvl="1"/>
            <a:r>
              <a:rPr lang="en-US" sz="2800" dirty="0"/>
              <a:t>Using </a:t>
            </a:r>
            <a:r>
              <a:rPr lang="en-US" sz="2800" b="1" dirty="0">
                <a:solidFill>
                  <a:srgbClr val="C00000"/>
                </a:solidFill>
              </a:rPr>
              <a:t>L</a:t>
            </a:r>
            <a:r>
              <a:rPr lang="en-US" sz="2800" dirty="0"/>
              <a:t>eftmost </a:t>
            </a:r>
            <a:r>
              <a:rPr lang="en-US" sz="2800" dirty="0" err="1"/>
              <a:t>derviation</a:t>
            </a:r>
            <a:endParaRPr lang="en-US" sz="2800" dirty="0"/>
          </a:p>
          <a:p>
            <a:pPr lvl="1"/>
            <a:endParaRPr lang="en-US" sz="2800" dirty="0"/>
          </a:p>
          <a:p>
            <a:r>
              <a:rPr lang="en-US" sz="3200" dirty="0"/>
              <a:t>If your CFG is LL(1), you will make your compiler developer quite happy.</a:t>
            </a:r>
          </a:p>
          <a:p>
            <a:r>
              <a:rPr lang="en-US" sz="3200" i="1" dirty="0"/>
              <a:t>Question</a:t>
            </a:r>
            <a:r>
              <a:rPr lang="en-US" sz="3200" dirty="0"/>
              <a:t>: 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463086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Descent Parsing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91165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Recursive Descent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uses a lot of recursion!</a:t>
            </a:r>
          </a:p>
          <a:p>
            <a:r>
              <a:rPr lang="en-US" dirty="0"/>
              <a:t>Each non-terminal gets a </a:t>
            </a:r>
            <a:r>
              <a:rPr lang="en-US" dirty="0" err="1"/>
              <a:t>parseN</a:t>
            </a:r>
            <a:r>
              <a:rPr lang="en-US" dirty="0"/>
              <a:t>() method where N is a non-terminal.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A82600-8708-EA83-66B6-9C052F067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021" y="2879428"/>
            <a:ext cx="7849957" cy="323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70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Good Questions!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Lexer</a:t>
            </a:r>
            <a:r>
              <a:rPr lang="en-US" dirty="0"/>
              <a:t> is responsible for building the language’s Lexicon</a:t>
            </a:r>
          </a:p>
          <a:p>
            <a:r>
              <a:rPr lang="en-US" dirty="0"/>
              <a:t>Some languages require a more robust </a:t>
            </a:r>
            <a:r>
              <a:rPr lang="en-US" dirty="0" err="1"/>
              <a:t>Lexer</a:t>
            </a:r>
            <a:endParaRPr lang="en-US" dirty="0"/>
          </a:p>
          <a:p>
            <a:pPr lvl="1"/>
            <a:r>
              <a:rPr lang="en-US" dirty="0"/>
              <a:t>Recall C++ example from Lec02</a:t>
            </a:r>
          </a:p>
          <a:p>
            <a:endParaRPr lang="en-US" dirty="0"/>
          </a:p>
          <a:p>
            <a:r>
              <a:rPr lang="en-US" dirty="0"/>
              <a:t>So what tokens are generated from the following?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6234432whileclass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937915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Recursive Descent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Question</a:t>
            </a:r>
            <a:r>
              <a:rPr lang="en-US" dirty="0"/>
              <a:t>: Where is the parse </a:t>
            </a:r>
            <a:r>
              <a:rPr lang="en-US" b="1" dirty="0"/>
              <a:t>stack</a:t>
            </a:r>
            <a:r>
              <a:rPr lang="en-US" i="1" dirty="0"/>
              <a:t> automatically</a:t>
            </a:r>
            <a:r>
              <a:rPr lang="en-US" dirty="0"/>
              <a:t> maintained in recursive descent parsing?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A82600-8708-EA83-66B6-9C052F067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021" y="1540490"/>
            <a:ext cx="7849957" cy="323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6471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Recursive Descent Parsing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Once again,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US" b="0" dirty="0"/>
                  <a:t> if</a:t>
                </a:r>
              </a:p>
              <a:p>
                <a:pPr lvl="1"/>
                <a:r>
                  <a:rPr lang="en-US" dirty="0"/>
                  <a:t>Parse stack is empty AND w is exhausted</a:t>
                </a:r>
              </a:p>
              <a:p>
                <a:endParaRPr lang="en-US" dirty="0"/>
              </a:p>
              <a:p>
                <a:r>
                  <a:rPr lang="en-US" dirty="0"/>
                  <a:t>Also explains why exception handling is useful here, it helps unwind the stack to ensure your program can recover from syntax errors.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159154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Recursive Descent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PA1 starter code lightly enforces this style (easy to change)</a:t>
            </a:r>
          </a:p>
          <a:p>
            <a:r>
              <a:rPr lang="en-US" dirty="0"/>
              <a:t>Note: You do not have to do recursive descent (i.e., you can do the PDA example from earlier)</a:t>
            </a:r>
          </a:p>
          <a:p>
            <a:endParaRPr lang="en-US" dirty="0"/>
          </a:p>
          <a:p>
            <a:r>
              <a:rPr lang="en-US" dirty="0"/>
              <a:t>We recommend recursive descent parsing</a:t>
            </a:r>
          </a:p>
          <a:p>
            <a:pPr lvl="1"/>
            <a:r>
              <a:rPr lang="en-US" dirty="0"/>
              <a:t>(A little easier to work with on your first compiler)</a:t>
            </a:r>
          </a:p>
          <a:p>
            <a:endParaRPr lang="en-US" dirty="0"/>
          </a:p>
          <a:p>
            <a:r>
              <a:rPr lang="en-US" i="1" dirty="0"/>
              <a:t>True or False</a:t>
            </a:r>
            <a:r>
              <a:rPr lang="en-US" dirty="0"/>
              <a:t>: any recursive algorithm can be rewritten as a non-recursive algorithm? If so, what would that be for recursive descent?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6374057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Enjoy your weekend!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to start on PA1</a:t>
            </a:r>
          </a:p>
          <a:p>
            <a:r>
              <a:rPr lang="en-US" dirty="0"/>
              <a:t>If you weren’t doing anything fun, something </a:t>
            </a:r>
            <a:r>
              <a:rPr lang="en-US" sz="3200" b="1" dirty="0"/>
              <a:t>super exciting </a:t>
            </a:r>
            <a:r>
              <a:rPr lang="en-US" dirty="0"/>
              <a:t>you can work on:</a:t>
            </a:r>
          </a:p>
          <a:p>
            <a:pPr marL="0" indent="0" algn="ctr">
              <a:buNone/>
            </a:pPr>
            <a:r>
              <a:rPr lang="en-US" dirty="0"/>
              <a:t>Think about whether Java, </a:t>
            </a:r>
            <a:r>
              <a:rPr lang="en-US" dirty="0" err="1"/>
              <a:t>miniJava</a:t>
            </a:r>
            <a:r>
              <a:rPr lang="en-US" dirty="0"/>
              <a:t>, or other languages are LL(1)</a:t>
            </a:r>
          </a:p>
          <a:p>
            <a:endParaRPr lang="en-US" dirty="0"/>
          </a:p>
          <a:p>
            <a:r>
              <a:rPr lang="en-US" dirty="0"/>
              <a:t>Apologies if I took over your weekend plans with the exciting prospect above, parse responsibly!</a:t>
            </a:r>
          </a:p>
          <a:p>
            <a:r>
              <a:rPr lang="en-US" dirty="0"/>
              <a:t>Next week: Grammar transformations, ENBF, and cool properties we can exploit.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383751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756497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When to use the Graph method?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Primarily if you need to </a:t>
            </a:r>
            <a:r>
              <a:rPr lang="en-US" b="1" i="1" dirty="0">
                <a:solidFill>
                  <a:srgbClr val="C00000"/>
                </a:solidFill>
              </a:rPr>
              <a:t>prove</a:t>
            </a:r>
            <a:r>
              <a:rPr lang="en-US" dirty="0"/>
              <a:t> that your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TokenKind</a:t>
            </a:r>
            <a:r>
              <a:rPr lang="en-US" dirty="0"/>
              <a:t>/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TokenType</a:t>
            </a:r>
            <a:r>
              <a:rPr lang="en-US" dirty="0"/>
              <a:t> represents the CFG.</a:t>
            </a:r>
          </a:p>
          <a:p>
            <a:endParaRPr lang="en-US" dirty="0"/>
          </a:p>
          <a:p>
            <a:r>
              <a:rPr lang="en-US" dirty="0"/>
              <a:t>Reducing the number of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TokenType</a:t>
            </a:r>
            <a:r>
              <a:rPr lang="en-US" dirty="0" err="1"/>
              <a:t>s</a:t>
            </a:r>
            <a:r>
              <a:rPr lang="en-US" dirty="0"/>
              <a:t> makes it easier on the Parser even if the types must be manually differentiated later when analyzing context/generating code. (And when that happens, it is usually still easier to have a condensed set of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TokenType</a:t>
            </a:r>
            <a:r>
              <a:rPr lang="en-US" dirty="0" err="1"/>
              <a:t>s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But making things easier requires you to </a:t>
            </a:r>
            <a:r>
              <a:rPr lang="en-US" b="1" i="1" dirty="0">
                <a:solidFill>
                  <a:srgbClr val="C00000"/>
                </a:solidFill>
              </a:rPr>
              <a:t>prove</a:t>
            </a:r>
            <a:r>
              <a:rPr lang="en-US" dirty="0"/>
              <a:t> your method still adheres to the targeted language.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23546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to expect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Lecture01</a:t>
            </a:r>
            <a:r>
              <a:rPr lang="en-US" dirty="0"/>
              <a:t>- Intro to the course, grading structure, expectations.</a:t>
            </a:r>
          </a:p>
          <a:p>
            <a:r>
              <a:rPr lang="en-US" dirty="0">
                <a:solidFill>
                  <a:srgbClr val="C00000"/>
                </a:solidFill>
              </a:rPr>
              <a:t>Lecture02</a:t>
            </a:r>
            <a:r>
              <a:rPr lang="en-US" dirty="0"/>
              <a:t>- Massive content drop, prepares you for PA1 as early as possible to give you time to complete the assignment.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22221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to expect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Lecture01</a:t>
            </a:r>
            <a:r>
              <a:rPr lang="en-US" dirty="0"/>
              <a:t>- Intro to the course, grading structure, expectations.</a:t>
            </a:r>
          </a:p>
          <a:p>
            <a:r>
              <a:rPr lang="en-US" dirty="0">
                <a:solidFill>
                  <a:srgbClr val="C00000"/>
                </a:solidFill>
              </a:rPr>
              <a:t>Lecture02</a:t>
            </a:r>
            <a:r>
              <a:rPr lang="en-US" dirty="0"/>
              <a:t>- Massive content drop, prepares you for PA1 as early as possible to give you time to complete the assignment.</a:t>
            </a:r>
          </a:p>
          <a:p>
            <a:endParaRPr lang="en-US" dirty="0"/>
          </a:p>
          <a:p>
            <a:r>
              <a:rPr lang="en-US" dirty="0"/>
              <a:t>From here on out, we can breathe a sigh of relief and slow down.</a:t>
            </a:r>
          </a:p>
          <a:p>
            <a:r>
              <a:rPr lang="en-US" dirty="0"/>
              <a:t>We described what needs to be done in code but haven’t formally described how parsing is done.</a:t>
            </a:r>
          </a:p>
          <a:p>
            <a:r>
              <a:rPr lang="en-US" dirty="0"/>
              <a:t>So now we can shift back towards the science part of compilers!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5872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Lecture03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Let’s get formal and describe Compilers in a way that cannot be misrepresented!</a:t>
            </a:r>
          </a:p>
          <a:p>
            <a:pPr algn="ctr"/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9829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Context-Free Grammar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review, and new Compiler-specific definitions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0454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1359</TotalTime>
  <Words>2293</Words>
  <Application>Microsoft Office PowerPoint</Application>
  <PresentationFormat>Widescreen</PresentationFormat>
  <Paragraphs>390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MS Mincho</vt:lpstr>
      <vt:lpstr>Arial</vt:lpstr>
      <vt:lpstr>Calibri</vt:lpstr>
      <vt:lpstr>Calibri Light</vt:lpstr>
      <vt:lpstr>Cambria Math</vt:lpstr>
      <vt:lpstr>Office Theme</vt:lpstr>
      <vt:lpstr>COMP 520 - Compilers</vt:lpstr>
      <vt:lpstr>Annoucements</vt:lpstr>
      <vt:lpstr>More Announcements</vt:lpstr>
      <vt:lpstr>Good Questions!</vt:lpstr>
      <vt:lpstr>When to use the Graph method?</vt:lpstr>
      <vt:lpstr>What to expect</vt:lpstr>
      <vt:lpstr>What to expect</vt:lpstr>
      <vt:lpstr>Lecture03</vt:lpstr>
      <vt:lpstr>Context-Free Grammar</vt:lpstr>
      <vt:lpstr>CFGs for Compilers</vt:lpstr>
      <vt:lpstr>Formal Definition Review</vt:lpstr>
      <vt:lpstr>Sentence Definition</vt:lpstr>
      <vt:lpstr>Sentence Definition</vt:lpstr>
      <vt:lpstr>Context-Free Language</vt:lpstr>
      <vt:lpstr>Context-Free Language</vt:lpstr>
      <vt:lpstr>Leftmost Derivation</vt:lpstr>
      <vt:lpstr>Leftmost Derivation</vt:lpstr>
      <vt:lpstr>Let’s simulate top-down parsing using a pushdown automaton and leftmost derivation!</vt:lpstr>
      <vt:lpstr>Top-down Parsing</vt:lpstr>
      <vt:lpstr>Top-down Parsing</vt:lpstr>
      <vt:lpstr>Top-down Parsing</vt:lpstr>
      <vt:lpstr>Top-down Parsing</vt:lpstr>
      <vt:lpstr>Top-down Parsing</vt:lpstr>
      <vt:lpstr>What does this look like in practice?</vt:lpstr>
      <vt:lpstr>Top-down Parsing</vt:lpstr>
      <vt:lpstr>Top-down Parsing</vt:lpstr>
      <vt:lpstr>Top-down Parsing</vt:lpstr>
      <vt:lpstr>Top-down Parsing</vt:lpstr>
      <vt:lpstr>Top-down Parsing</vt:lpstr>
      <vt:lpstr>Final Rule</vt:lpstr>
      <vt:lpstr>Final Rule</vt:lpstr>
      <vt:lpstr>Full Example when w=(x)$ and w∈L(G)</vt:lpstr>
      <vt:lpstr>Key ideas and Starter Sets</vt:lpstr>
      <vt:lpstr>Key ideas and Starter Sets</vt:lpstr>
      <vt:lpstr>The LL(1) condition</vt:lpstr>
      <vt:lpstr>LL(1) Condition</vt:lpstr>
      <vt:lpstr>LL(1) Condition</vt:lpstr>
      <vt:lpstr>Recursive Descent Parsing</vt:lpstr>
      <vt:lpstr>Recursive Descent Parsing</vt:lpstr>
      <vt:lpstr>Recursive Descent Parsing</vt:lpstr>
      <vt:lpstr>Recursive Descent Parsing</vt:lpstr>
      <vt:lpstr>Recursive Descent Parsing</vt:lpstr>
      <vt:lpstr>Enjoy your weekend!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2024-01-18T22:40:35Z</dcterms:modified>
</cp:coreProperties>
</file>